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5"/>
    <p:sldMasterId id="2147484079" r:id="rId6"/>
  </p:sldMasterIdLst>
  <p:notesMasterIdLst>
    <p:notesMasterId r:id="rId25"/>
  </p:notesMasterIdLst>
  <p:handoutMasterIdLst>
    <p:handoutMasterId r:id="rId26"/>
  </p:handoutMasterIdLst>
  <p:sldIdLst>
    <p:sldId id="461" r:id="rId7"/>
    <p:sldId id="450" r:id="rId8"/>
    <p:sldId id="483" r:id="rId9"/>
    <p:sldId id="484" r:id="rId10"/>
    <p:sldId id="464" r:id="rId11"/>
    <p:sldId id="469" r:id="rId12"/>
    <p:sldId id="471" r:id="rId13"/>
    <p:sldId id="459" r:id="rId14"/>
    <p:sldId id="472" r:id="rId15"/>
    <p:sldId id="489" r:id="rId16"/>
    <p:sldId id="493" r:id="rId17"/>
    <p:sldId id="494" r:id="rId18"/>
    <p:sldId id="458" r:id="rId19"/>
    <p:sldId id="468" r:id="rId20"/>
    <p:sldId id="496" r:id="rId21"/>
    <p:sldId id="495" r:id="rId22"/>
    <p:sldId id="478" r:id="rId23"/>
    <p:sldId id="462" r:id="rId24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C9F"/>
    <a:srgbClr val="1DA598"/>
    <a:srgbClr val="003D78"/>
    <a:srgbClr val="E3EFF0"/>
    <a:srgbClr val="70BDBE"/>
    <a:srgbClr val="70AF9E"/>
    <a:srgbClr val="091858"/>
    <a:srgbClr val="A52F0F"/>
    <a:srgbClr val="333399"/>
    <a:srgbClr val="7B2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9007" autoAdjust="0"/>
  </p:normalViewPr>
  <p:slideViewPr>
    <p:cSldViewPr showGuides="1">
      <p:cViewPr>
        <p:scale>
          <a:sx n="66" d="100"/>
          <a:sy n="66" d="100"/>
        </p:scale>
        <p:origin x="-2220" y="-666"/>
      </p:cViewPr>
      <p:guideLst>
        <p:guide orient="horz" pos="663"/>
        <p:guide pos="204"/>
        <p:guide pos="657"/>
        <p:guide pos="560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778" y="-96"/>
      </p:cViewPr>
      <p:guideLst>
        <p:guide orient="horz" pos="3104"/>
        <p:guide pos="211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38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algn="r"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49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38" y="9361449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algn="r"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E0CBE16-ED48-4A35-8274-C659DCEB1B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336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algn="r"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31" y="4682254"/>
            <a:ext cx="5375241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18"/>
            <a:ext cx="2911464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336" y="9359918"/>
            <a:ext cx="2911464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algn="r"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51B9C2E-B4C7-4F50-B7BB-B50D27B5C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10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C68C6-262A-49D3-888D-ABC545106D2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1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6056" y="1412776"/>
            <a:ext cx="3744416" cy="4248472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79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842125" cy="7928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6" y="1484313"/>
            <a:ext cx="42449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484313"/>
            <a:ext cx="42449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25BA-C17D-4A24-A391-E79AB577B9C5}" type="slidenum">
              <a:rPr lang="ru-RU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2125" cy="64881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F284-CBF8-4646-B6C6-D3A99DA186A6}" type="slidenum">
              <a:rPr lang="ru-RU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8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E96F-7F42-41F7-9807-DA5CD45DECF4}" type="slidenum">
              <a:rPr lang="ru-RU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2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2125" cy="6488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ACA6-732A-4751-B816-697709438443}" type="slidenum">
              <a:rPr lang="ru-RU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1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2125" cy="7200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C9D4EA-4A33-45F5-AAB0-0EE52CE4BB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842125" cy="7928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6" y="1484313"/>
            <a:ext cx="42449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484313"/>
            <a:ext cx="42449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6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25BA-C17D-4A24-A391-E79AB577B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4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2125" cy="64881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F284-CBF8-4646-B6C6-D3A99DA1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5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E96F-7F42-41F7-9807-DA5CD45DE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2125" cy="6488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ACA6-732A-4751-B816-697709438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6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6056" y="1412776"/>
            <a:ext cx="3744416" cy="4248472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9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2125" cy="7200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C9D4EA-4A33-45F5-AAB0-0EE52CE4BBE8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842125" cy="7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37300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37300"/>
            <a:ext cx="720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" name="Picture 2" descr="C:\Serg\Лого\лого-рус800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51" y="165552"/>
            <a:ext cx="1152070" cy="5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68" r:id="rId2"/>
    <p:sldLayoutId id="2147484069" r:id="rId3"/>
    <p:sldLayoutId id="2147484070" r:id="rId4"/>
    <p:sldLayoutId id="2147484071" r:id="rId5"/>
    <p:sldLayoutId id="2147484074" r:id="rId6"/>
    <p:sldLayoutId id="214748407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1">
              <a:lumMod val="75000"/>
            </a:schemeClr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75000"/>
            </a:schemeClr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1">
              <a:lumMod val="75000"/>
            </a:schemeClr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1">
              <a:lumMod val="75000"/>
            </a:schemeClr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842125" cy="7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37300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37300"/>
            <a:ext cx="720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074" name="Picture 2" descr="\\sogaz.ru\S000$\7\Gorobets.Aleksandra\My Documents\My Pictures\Лого\согаз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80" y="188550"/>
            <a:ext cx="862560" cy="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1">
              <a:lumMod val="75000"/>
            </a:schemeClr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75000"/>
            </a:schemeClr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1">
              <a:lumMod val="75000"/>
            </a:schemeClr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1">
              <a:lumMod val="75000"/>
            </a:schemeClr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"/>
          <a:stretch/>
        </p:blipFill>
        <p:spPr bwMode="auto">
          <a:xfrm>
            <a:off x="-7967" y="-27384"/>
            <a:ext cx="915038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9821" y="1733640"/>
            <a:ext cx="313875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ПРОГРАММА </a:t>
            </a:r>
          </a:p>
          <a:p>
            <a:pPr algn="r">
              <a:lnSpc>
                <a:spcPct val="150000"/>
              </a:lnSpc>
            </a:pPr>
            <a:r>
              <a:rPr lang="ru-RU" sz="2200" b="1" dirty="0" smtClean="0">
                <a:solidFill>
                  <a:srgbClr val="70BD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РАБОТНИКОВ И ИХ РОДСТВЕННИКОВ</a:t>
            </a:r>
            <a:endParaRPr lang="ru-RU" sz="2200" b="1" dirty="0">
              <a:solidFill>
                <a:srgbClr val="70BD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7968" y="-27384"/>
            <a:ext cx="3518297" cy="3049945"/>
            <a:chOff x="-7968" y="-27384"/>
            <a:chExt cx="3518297" cy="304994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" t="11254"/>
            <a:stretch/>
          </p:blipFill>
          <p:spPr bwMode="auto">
            <a:xfrm>
              <a:off x="0" y="-27384"/>
              <a:ext cx="3162723" cy="283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\\sogaz.ru\S000$\7\Gorobets.Aleksandra\My Documents\My Pictures\kruggg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85" r="6956"/>
            <a:stretch/>
          </p:blipFill>
          <p:spPr bwMode="auto">
            <a:xfrm flipH="1">
              <a:off x="-7968" y="-27384"/>
              <a:ext cx="3518297" cy="304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260856" y="1684468"/>
            <a:ext cx="3212763" cy="3019714"/>
            <a:chOff x="2960841" y="3254407"/>
            <a:chExt cx="3212763" cy="301971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30" y="3415308"/>
              <a:ext cx="2623050" cy="26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\\sogaz.ru\S000$\7\Gorobets.Aleksandra\My Documents\My Pictures\kruggg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841" y="3254407"/>
              <a:ext cx="3212763" cy="301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-7968" y="2708900"/>
            <a:ext cx="3255150" cy="4134584"/>
            <a:chOff x="-7968" y="2750896"/>
            <a:chExt cx="3255150" cy="4134584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2"/>
            <a:stretch/>
          </p:blipFill>
          <p:spPr bwMode="auto">
            <a:xfrm>
              <a:off x="-7968" y="2906842"/>
              <a:ext cx="2851727" cy="3684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\\sogaz.ru\S000$\7\Gorobets.Aleksandra\My Documents\My Pictures\krugggg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44"/>
            <a:stretch/>
          </p:blipFill>
          <p:spPr bwMode="auto">
            <a:xfrm flipH="1">
              <a:off x="29108" y="2750896"/>
              <a:ext cx="3218074" cy="413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C:\Serg\Лого\лого-рус_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314521"/>
            <a:ext cx="1368190" cy="6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36" y="188550"/>
            <a:ext cx="7416910" cy="6488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ДМС «АНТИКЛЕЩ»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2529549"/>
            <a:ext cx="4119506" cy="4328451"/>
            <a:chOff x="0" y="2529550"/>
            <a:chExt cx="4119506" cy="432845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9" b="4018"/>
            <a:stretch/>
          </p:blipFill>
          <p:spPr bwMode="auto">
            <a:xfrm>
              <a:off x="0" y="2708901"/>
              <a:ext cx="3847713" cy="414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\\sogaz.ru\S000$\7\Gorobets.Aleksandra\My Documents\My Pictures\Righ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7" b="10937"/>
            <a:stretch/>
          </p:blipFill>
          <p:spPr bwMode="auto">
            <a:xfrm>
              <a:off x="0" y="2529550"/>
              <a:ext cx="4119506" cy="432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23849" y="1052670"/>
            <a:ext cx="44458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 2017 году в медицинские организации обратились более </a:t>
            </a:r>
            <a:r>
              <a:rPr lang="ru-RU" sz="1300" b="1" dirty="0">
                <a:solidFill>
                  <a:srgbClr val="1DA598"/>
                </a:solidFill>
                <a:latin typeface="Arial" pitchFamily="34" charset="0"/>
                <a:cs typeface="Arial" panose="020B0604020202020204" pitchFamily="34" charset="0"/>
              </a:rPr>
              <a:t>508 000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пострадавших от укусов клещей из </a:t>
            </a:r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1DA598"/>
                </a:solidFill>
                <a:latin typeface="Arial" pitchFamily="34" charset="0"/>
                <a:cs typeface="Arial" panose="020B0604020202020204" pitchFamily="34" charset="0"/>
              </a:rPr>
              <a:t>55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субъектов РФ, при этом клещевой энцефалит диагностирован у </a:t>
            </a:r>
            <a:r>
              <a:rPr lang="ru-RU" sz="1300" b="1" dirty="0">
                <a:solidFill>
                  <a:srgbClr val="1DA598"/>
                </a:solidFill>
                <a:latin typeface="Arial" pitchFamily="34" charset="0"/>
                <a:cs typeface="Arial" panose="020B0604020202020204" pitchFamily="34" charset="0"/>
              </a:rPr>
              <a:t>1 910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обратившихся*.</a:t>
            </a:r>
            <a:endParaRPr lang="ru-RU" sz="13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395418" y="1052670"/>
            <a:ext cx="44274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342255" y="2328577"/>
            <a:ext cx="44274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>
          <a:xfrm>
            <a:off x="4932049" y="848296"/>
            <a:ext cx="396112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предназначен страховой </a:t>
            </a: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полис?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для проживающих в эндемичных районах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для путешествующих по эндемичным районам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для тех, кто посещает эндемичные районы в служебных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командировках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328577"/>
            <a:ext cx="423489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нужен страховой полис</a:t>
            </a: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СОГАЗ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гарантирует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застрахованному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лицу при наступлении страхового случая организацию и оплату медицинских и иных услуг с целью профилактики, диагностики и лечения заболеваний, связанных с укусом иксодового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клеща</a:t>
            </a:r>
            <a:r>
              <a:rPr lang="ru-RU" sz="1300" baseline="30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 объеме, предусмотренном Программой добровольного медицинского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страхования (ДМС)</a:t>
            </a:r>
            <a:endParaRPr lang="ru-RU" sz="13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0" y="4014008"/>
            <a:ext cx="417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включает программа ДМС</a:t>
            </a: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**?</a:t>
            </a:r>
            <a:endParaRPr lang="ru-RU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Амбулаторно-поликлиническое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обслуживание</a:t>
            </a:r>
          </a:p>
          <a:p>
            <a:pPr marL="285750" indent="-285750"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Скорая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 неотложная помощь</a:t>
            </a:r>
          </a:p>
          <a:p>
            <a:pPr marL="285750" indent="-285750"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Стационарное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обслуживание по экстренным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показаниям</a:t>
            </a:r>
          </a:p>
          <a:p>
            <a:pPr marL="285750" indent="-285750">
              <a:spcAft>
                <a:spcPts val="0"/>
              </a:spcAft>
              <a:buClr>
                <a:srgbClr val="1D9C9F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Санаторно-курортное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 реабилитационно-восстановительное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лечение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890" y="5791551"/>
            <a:ext cx="51512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программу не входит профилактика заболеваний, передающихся иксодовым клещом, в части вакцинации и ревакцинации, проводимой до наступления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эпидсезона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согласно существующим схемам.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9840" y="6352038"/>
            <a:ext cx="5473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подробными условиями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правила страхования) Вы можете ознакомиться на сайте 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sogaz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представителя </a:t>
            </a:r>
            <a:r>
              <a:rPr lang="ru-RU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СОГАЗа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0658" y="5584259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*По данным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Роспотребнадзора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84776" cy="84284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ДОБРОВОЛЬНОГО МЕДИЦИНСКОГО СТРАХОВАНИЯ  (ДМС) «ОНКОПОМОЩЬ»</a:t>
            </a:r>
            <a:endParaRPr lang="ru-RU" sz="2000" b="1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94931" y="1340768"/>
            <a:ext cx="3727557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тяжелых онкологических заболеваний зачастую связано с трудностями: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отсутствием  информированности пациента о передовых методах лечения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нехваткой высококвалифицированной помощи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очередями для получения квот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неподъемными финансовыми расходами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317" y="1068165"/>
            <a:ext cx="4572000" cy="499213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</a:pPr>
            <a:r>
              <a:rPr lang="en-US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ПРОГРАММЫ</a:t>
            </a:r>
            <a:r>
              <a:rPr lang="en-US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включено лечение не только злокачественных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новообразований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новообразований головного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мозга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установленных в течение срока действия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ДМС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период страхования, определенный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Договором ДМС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медицинского анкетирования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возрастных ограничений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франшизы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страхования начинается спустя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дней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даты начала срока действия договора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врач-куратор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 будет оказана без прерывания лечения при условии беспрерывного страхования по любому из вариантов программы «ОНКОПОМОЩЬ»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00BCB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выбранного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медицинская помощь будет оказана в медицинских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расположенных как на территории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пределами.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420" y="6060301"/>
            <a:ext cx="4605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*Программой предусмотрены исключения из страхового покрытия. Более подробно объем страхового покрытия изложен в Программе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днократно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за весь период страхования по данной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программе.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63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2125" cy="36004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ОНКОПОМОЩЬ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771" y="3176446"/>
            <a:ext cx="1549917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8B0"/>
              </a:buClr>
            </a:pPr>
            <a:r>
              <a:rPr lang="ru-RU" sz="1200" b="1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«БАЗОВАЯ»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b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клиниках РФ</a:t>
            </a: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Амбулаторно-поликлиническое </a:t>
            </a: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Стационарное обслуживание</a:t>
            </a: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лекарственными </a:t>
            </a: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</a:t>
            </a:r>
            <a:endPara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5083" y="3176446"/>
            <a:ext cx="1907157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8B0"/>
              </a:buClr>
            </a:pPr>
            <a:r>
              <a:rPr lang="ru-RU" sz="1100" b="1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«БАЗОВАЯ РАСШИРЕННАЯ» + </a:t>
            </a:r>
            <a:endParaRPr lang="ru-RU" sz="1100" b="1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клиниках </a:t>
            </a: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Израиля</a:t>
            </a: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Турции,</a:t>
            </a:r>
            <a:b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Южной </a:t>
            </a: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Кореи, Германии 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переводчика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Репатриация </a:t>
            </a: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b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</a:t>
            </a:r>
            <a:r>
              <a:rPr lang="ru-RU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</a:t>
            </a:r>
            <a:endPara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176446"/>
            <a:ext cx="2520280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8B0"/>
              </a:buClr>
            </a:pPr>
            <a:r>
              <a:rPr lang="ru-RU" sz="1200" b="1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«БАЗОВАЯ» + 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Реабилитационно-восстановительное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расходы</a:t>
            </a: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Хоспис</a:t>
            </a: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заочной консультации ведущими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специалистами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области онкологических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всему миру</a:t>
            </a: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числе, по организации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проезда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 места лечения (Эконом-класс)</a:t>
            </a: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и предоставлению проживания во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время прохождения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лечения (3-4*)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болезней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372" y="3176446"/>
            <a:ext cx="1870968" cy="269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8B0"/>
              </a:buClr>
            </a:pPr>
            <a:r>
              <a:rPr lang="ru-RU" sz="1100" b="1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«ОПТИМАЛЬНАЯ» + 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в клиниках всего мира</a:t>
            </a: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b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транспортировке,</a:t>
            </a:r>
            <a:b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проезда до места лечения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(Бизнес-класс)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b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предоставлению проживания во время прохождения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b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(5* или апартаменты)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rgbClr val="00B8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>
                <a:srgbClr val="00B8B0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B8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04" y="6466434"/>
            <a:ext cx="3397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* - более конкретно можно ознакомиться в программе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394" y="1340768"/>
            <a:ext cx="894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«СОГАЗ»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разработало программу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«ОНКОПОМОЩЬ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которая представлена в 4 вариантах в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 предоставляемой страховой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защиты: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642207"/>
            <a:ext cx="2872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BCB4"/>
                </a:solidFill>
              </a:rPr>
              <a:t>БАЗОВАЯ РАСШИРЕННАЯ</a:t>
            </a:r>
            <a:endParaRPr lang="ru-RU" b="1" dirty="0">
              <a:solidFill>
                <a:srgbClr val="00BCB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770" y="2643085"/>
            <a:ext cx="1189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BCB4"/>
                </a:solidFill>
              </a:rPr>
              <a:t>БАЗОВАЯ</a:t>
            </a:r>
            <a:endParaRPr lang="ru-RU" b="1" dirty="0">
              <a:solidFill>
                <a:srgbClr val="00BCB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082" y="2642207"/>
            <a:ext cx="1820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BCB4"/>
                </a:solidFill>
              </a:rPr>
              <a:t>ОПТИМАЛЬНАЯ</a:t>
            </a:r>
            <a:endParaRPr lang="ru-RU" b="1" dirty="0">
              <a:solidFill>
                <a:srgbClr val="00BCB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004" y="2643085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BCB4"/>
                </a:solidFill>
              </a:rPr>
              <a:t>ПРЕМИУМ</a:t>
            </a:r>
            <a:endParaRPr lang="ru-RU" b="1" dirty="0">
              <a:solidFill>
                <a:srgbClr val="00BCB4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1835696" y="3284984"/>
            <a:ext cx="0" cy="2758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4700048" y="3284984"/>
            <a:ext cx="0" cy="2758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6948264" y="3284984"/>
            <a:ext cx="0" cy="2758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Выгнутая вверх стрелка 28"/>
          <p:cNvSpPr/>
          <p:nvPr/>
        </p:nvSpPr>
        <p:spPr bwMode="auto">
          <a:xfrm>
            <a:off x="6336196" y="2415593"/>
            <a:ext cx="1224136" cy="293327"/>
          </a:xfrm>
          <a:prstGeom prst="curvedDownArrow">
            <a:avLst>
              <a:gd name="adj1" fmla="val 34515"/>
              <a:gd name="adj2" fmla="val 101154"/>
              <a:gd name="adj3" fmla="val 39499"/>
            </a:avLst>
          </a:prstGeom>
          <a:gradFill>
            <a:gsLst>
              <a:gs pos="0">
                <a:srgbClr val="338E93"/>
              </a:gs>
              <a:gs pos="100000">
                <a:srgbClr val="27BBC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 bwMode="auto">
          <a:xfrm>
            <a:off x="1026169" y="2371938"/>
            <a:ext cx="1224136" cy="293327"/>
          </a:xfrm>
          <a:prstGeom prst="curvedDownArrow">
            <a:avLst>
              <a:gd name="adj1" fmla="val 34515"/>
              <a:gd name="adj2" fmla="val 101154"/>
              <a:gd name="adj3" fmla="val 39499"/>
            </a:avLst>
          </a:prstGeom>
          <a:gradFill>
            <a:gsLst>
              <a:gs pos="0">
                <a:srgbClr val="338E93"/>
              </a:gs>
              <a:gs pos="100000">
                <a:srgbClr val="27BBC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21" name="Выгнутая вверх стрелка 20"/>
          <p:cNvSpPr/>
          <p:nvPr/>
        </p:nvSpPr>
        <p:spPr bwMode="auto">
          <a:xfrm>
            <a:off x="3563888" y="2305853"/>
            <a:ext cx="2024015" cy="425495"/>
          </a:xfrm>
          <a:prstGeom prst="curvedDownArrow">
            <a:avLst>
              <a:gd name="adj1" fmla="val 34515"/>
              <a:gd name="adj2" fmla="val 101154"/>
              <a:gd name="adj3" fmla="val 39499"/>
            </a:avLst>
          </a:prstGeom>
          <a:gradFill>
            <a:gsLst>
              <a:gs pos="0">
                <a:srgbClr val="338E93"/>
              </a:gs>
              <a:gs pos="100000">
                <a:srgbClr val="27BBC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8" b="2862"/>
          <a:stretch/>
        </p:blipFill>
        <p:spPr bwMode="auto">
          <a:xfrm>
            <a:off x="5128871" y="1671580"/>
            <a:ext cx="4015129" cy="518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ПУТЕШЕСТВЕННИКОВ (1/2)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16546" r="30684" b="19119"/>
          <a:stretch/>
        </p:blipFill>
        <p:spPr bwMode="auto">
          <a:xfrm>
            <a:off x="4932041" y="1564433"/>
            <a:ext cx="4211960" cy="529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9"/>
          <p:cNvSpPr txBox="1"/>
          <p:nvPr/>
        </p:nvSpPr>
        <p:spPr>
          <a:xfrm>
            <a:off x="323410" y="941679"/>
            <a:ext cx="5472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Медицинские услуги за рубежом стоят дорого. Например, в Европе при серьезной травме госпитализация с лечением стоит порядка 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5-10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тыс. евро, госпитализация и лечение при инфаркте – около 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10-15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тыс. евро, а эвакуация санитарным вертолетом с горнолыжного курорта с последующей госпитализацией и лечением – порядка 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20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тыс. 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евро*.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395419" y="898118"/>
            <a:ext cx="52567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333674" y="5589300"/>
            <a:ext cx="503043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 данным о страховых выплатах АО «СОГАЗ» в 2015-2017 гг.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3104" y="2383781"/>
            <a:ext cx="4412916" cy="11172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какой срок можно застраховаться?</a:t>
            </a:r>
            <a:endParaRPr lang="ru-RU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дня до 1 года – полис на разовую поездку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6 или 12 месяцев – полис для многократных поездок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331623" y="2184658"/>
            <a:ext cx="52567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300240" y="5847832"/>
            <a:ext cx="2448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Страховая выплата  осуществляется при признании события страховым случаем. </a:t>
            </a:r>
          </a:p>
          <a:p>
            <a:pPr algn="r"/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3103" y="3564082"/>
            <a:ext cx="4628937" cy="10464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страхования в СОГАЗе</a:t>
            </a:r>
            <a:endParaRPr lang="ru-RU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Оптимальная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 страховых программ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полиса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консульствами при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визы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411" y="1441253"/>
            <a:ext cx="43926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страхования «А».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рытие расходов на неотложную помощь при внезапном заболевании или несчастном случае: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неотложной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помощи, включая расходы на медикаменты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кстренную стоматологическую помощь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ранспортировку 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лечебное учреждение (скорая медицинская помощь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озвращение к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постоянному месту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жительства (репатриация), в том числе с необходимым медицинским сопровождением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елефонный звонок в сервисную компанию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ПУТЕШЕСТВЕННИКОВ* (2/2)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0" y="4619558"/>
            <a:ext cx="3768009" cy="1238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838" y="1430260"/>
            <a:ext cx="4049508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spcAft>
                <a:spcPts val="0"/>
              </a:spcAft>
              <a:defRPr sz="1400" b="1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600" dirty="0"/>
              <a:t>Программа «В»:</a:t>
            </a:r>
          </a:p>
          <a:p>
            <a:pPr algn="r"/>
            <a:r>
              <a:rPr lang="ru-RU" b="0" dirty="0">
                <a:solidFill>
                  <a:schemeClr val="tx1"/>
                </a:solidFill>
              </a:rPr>
              <a:t>Программа «А» + расходы на организацию поиска и спасения застрахованного в экстренной ситуации, визит ближайшего родственника при госпитализации застрахованного, возвращение домой детей застрахованного, оставшихся без присмотра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838" y="3314793"/>
            <a:ext cx="4049508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spcAft>
                <a:spcPts val="0"/>
              </a:spcAft>
              <a:defRPr sz="1400" b="1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600" dirty="0"/>
              <a:t>Программа </a:t>
            </a:r>
            <a:r>
              <a:rPr lang="ru-RU" sz="1600" dirty="0" smtClean="0"/>
              <a:t>«С»:</a:t>
            </a:r>
            <a:endParaRPr lang="ru-RU" sz="1600" dirty="0"/>
          </a:p>
          <a:p>
            <a:pPr algn="r"/>
            <a:r>
              <a:rPr lang="ru-RU" b="0" dirty="0">
                <a:solidFill>
                  <a:schemeClr val="tx1"/>
                </a:solidFill>
              </a:rPr>
              <a:t>Программа </a:t>
            </a:r>
            <a:r>
              <a:rPr lang="ru-RU" b="0" dirty="0" smtClean="0">
                <a:solidFill>
                  <a:schemeClr val="tx1"/>
                </a:solidFill>
              </a:rPr>
              <a:t>«В» </a:t>
            </a:r>
            <a:r>
              <a:rPr lang="ru-RU" b="0" dirty="0">
                <a:solidFill>
                  <a:schemeClr val="tx1"/>
                </a:solidFill>
              </a:rPr>
              <a:t>+ расходы на организацию </a:t>
            </a:r>
            <a:r>
              <a:rPr lang="ru-RU" b="0" dirty="0" smtClean="0">
                <a:solidFill>
                  <a:schemeClr val="tx1"/>
                </a:solidFill>
              </a:rPr>
              <a:t>поиска утраченного багажа, получение документов в случае их утраты, правовую консультацию при несчастном случае или ДТП (дорожно-транспортное происшествие) в поездке</a:t>
            </a:r>
            <a:endParaRPr lang="ru-RU" b="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73421" y="5030663"/>
            <a:ext cx="4383660" cy="861237"/>
            <a:chOff x="4481046" y="4368013"/>
            <a:chExt cx="4383660" cy="861237"/>
          </a:xfrm>
        </p:grpSpPr>
        <p:sp>
          <p:nvSpPr>
            <p:cNvPr id="4" name="TextBox 3"/>
            <p:cNvSpPr txBox="1"/>
            <p:nvPr/>
          </p:nvSpPr>
          <p:spPr>
            <a:xfrm>
              <a:off x="4481046" y="4374431"/>
              <a:ext cx="4383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указанных программ за дополнительную страховую премию действие полиса может быть распространено на случаи, произошедшие во время занятий спортом или активного отдыха.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4499990" y="4368013"/>
              <a:ext cx="4104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1DA5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531887" y="5229250"/>
              <a:ext cx="4104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1DA5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2649422" y="1057407"/>
            <a:ext cx="3672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нужен страховой полис?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4798" y="5971413"/>
            <a:ext cx="8072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подробными условиями страхования (включая правила страхования) Вы можете ознакомиться на сайте 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sogaz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представителя </a:t>
            </a:r>
            <a:r>
              <a:rPr lang="ru-RU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СОГАЗа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112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стоит полис?</a:t>
            </a:r>
            <a:br>
              <a:rPr lang="ru-RU" sz="2000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410" y="836639"/>
            <a:ext cx="4032443" cy="55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3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полиса примерно </a:t>
            </a:r>
            <a:r>
              <a:rPr lang="ru-RU" sz="13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 раз меньше</a:t>
            </a:r>
            <a:r>
              <a:rPr lang="ru-RU" sz="130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размер страховой </a:t>
            </a:r>
            <a:r>
              <a:rPr lang="ru-RU" sz="130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защиты, например</a:t>
            </a:r>
            <a:r>
              <a:rPr lang="ru-RU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1487" y="1387046"/>
            <a:ext cx="3168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0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страхования внутренней отделки, инженерного и сантехнического оборудования и остекления квартиры от рисков «огонь», «вода», «стихийные бедствия» и «противоправные действия третьих лиц», включая терроризм, по продукту «ОПТИМАЛЬНОЕ РЕШЕНИЕ для квартиры» на сумму 200 000 руб. с учетом экономии 20% составляет 960 руб. в год.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15690"/>
              </p:ext>
            </p:extLst>
          </p:nvPr>
        </p:nvGraphicFramePr>
        <p:xfrm>
          <a:off x="545440" y="2780910"/>
          <a:ext cx="3888423" cy="1343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70"/>
                <a:gridCol w="1368190"/>
                <a:gridCol w="1296063"/>
              </a:tblGrid>
              <a:tr h="624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сумма, руб.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без скидки,</a:t>
                      </a:r>
                      <a:r>
                        <a:rPr lang="ru-RU" sz="1100" b="1" kern="1200" baseline="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руб.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со скидкой, руб.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70BD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70BD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2 400</a:t>
                      </a:r>
                    </a:p>
                  </a:txBody>
                  <a:tcPr marL="72000" marR="72000" marT="36000" marB="36000" anchor="ctr">
                    <a:solidFill>
                      <a:srgbClr val="70BDBE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501487" y="4221110"/>
            <a:ext cx="288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страхования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кирпичного  </a:t>
            </a:r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ЗАГОРОДНОГО ДОМА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рисков «огонь», «вода», стихийные бедствия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«противоправные действия третьих лиц»  по продукту «Персональное решение» с учетом экономии 20% составляет: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00870"/>
              </p:ext>
            </p:extLst>
          </p:nvPr>
        </p:nvGraphicFramePr>
        <p:xfrm>
          <a:off x="637484" y="5236773"/>
          <a:ext cx="3744403" cy="13658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043"/>
                <a:gridCol w="1368190"/>
                <a:gridCol w="1224170"/>
              </a:tblGrid>
              <a:tr h="646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сумма, руб.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без скидки,</a:t>
                      </a:r>
                      <a:r>
                        <a:rPr lang="ru-RU" sz="1100" b="1" kern="1200" baseline="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руб.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со скидкой, руб.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21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1237,50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70BD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70BD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70BDBE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3"/>
          <a:stretch/>
        </p:blipFill>
        <p:spPr>
          <a:xfrm>
            <a:off x="1259695" y="2207102"/>
            <a:ext cx="241792" cy="4589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440" y="2171665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A598"/>
                </a:solidFill>
                <a:latin typeface="Calibri"/>
              </a:rPr>
              <a:t>960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801" y="453359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DA598"/>
                </a:solidFill>
                <a:latin typeface="Calibri"/>
              </a:rPr>
              <a:t>990</a:t>
            </a:r>
            <a:endParaRPr lang="ru-RU" sz="2800" b="1" dirty="0">
              <a:solidFill>
                <a:srgbClr val="1DA598"/>
              </a:solidFill>
              <a:latin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3"/>
          <a:stretch/>
        </p:blipFill>
        <p:spPr>
          <a:xfrm>
            <a:off x="1272333" y="4533590"/>
            <a:ext cx="241792" cy="458988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03787"/>
              </p:ext>
            </p:extLst>
          </p:nvPr>
        </p:nvGraphicFramePr>
        <p:xfrm>
          <a:off x="5004060" y="858880"/>
          <a:ext cx="3888423" cy="1126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70"/>
                <a:gridCol w="1368190"/>
                <a:gridCol w="1296063"/>
              </a:tblGrid>
              <a:tr h="3120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КАСКО для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KIA RIO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г.выпуска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312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сумма, </a:t>
                      </a:r>
                      <a:r>
                        <a:rPr lang="ru-RU" sz="11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без скидки,</a:t>
                      </a:r>
                      <a:r>
                        <a:rPr lang="ru-RU" sz="1100" b="1" kern="1200" baseline="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со скидкой, </a:t>
                      </a:r>
                      <a:r>
                        <a:rPr lang="ru-RU" sz="1100" b="1" kern="12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41 044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32 860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8491"/>
              </p:ext>
            </p:extLst>
          </p:nvPr>
        </p:nvGraphicFramePr>
        <p:xfrm>
          <a:off x="5004060" y="2102771"/>
          <a:ext cx="3888423" cy="1126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70"/>
                <a:gridCol w="1368190"/>
                <a:gridCol w="1296063"/>
              </a:tblGrid>
              <a:tr h="31207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Расчет КАСКО для ТС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FORD GALAXY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2012г.выпуска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312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сумма, </a:t>
                      </a:r>
                      <a:r>
                        <a:rPr lang="ru-RU" sz="11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без скидки,</a:t>
                      </a:r>
                      <a:r>
                        <a:rPr lang="ru-RU" sz="1100" b="1" kern="1200" baseline="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со скидкой, </a:t>
                      </a:r>
                      <a:r>
                        <a:rPr lang="ru-RU" sz="1100" b="1" kern="12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804 600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55 437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44 334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15632"/>
              </p:ext>
            </p:extLst>
          </p:nvPr>
        </p:nvGraphicFramePr>
        <p:xfrm>
          <a:off x="5004060" y="3308814"/>
          <a:ext cx="3888423" cy="12721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70"/>
                <a:gridCol w="1368190"/>
                <a:gridCol w="1296063"/>
              </a:tblGrid>
              <a:tr h="31207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Расчет КАСКО для ТС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RENAULT LOGAN 1,6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СЕДАН, 2017г.выпуска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312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сумма, </a:t>
                      </a:r>
                      <a:r>
                        <a:rPr lang="ru-RU" sz="11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без скидки,</a:t>
                      </a:r>
                      <a:r>
                        <a:rPr lang="ru-RU" sz="1100" b="1" kern="1200" baseline="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со скидкой, </a:t>
                      </a:r>
                      <a:r>
                        <a:rPr lang="ru-RU" sz="1100" b="1" kern="12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000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37 683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30 210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22238"/>
              </p:ext>
            </p:extLst>
          </p:nvPr>
        </p:nvGraphicFramePr>
        <p:xfrm>
          <a:off x="5004060" y="4710513"/>
          <a:ext cx="3888423" cy="16794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200"/>
                <a:gridCol w="1296180"/>
                <a:gridCol w="1152043"/>
              </a:tblGrid>
              <a:tr h="31207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Расчет страхования от несчастного случая страховая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сумма 300 000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312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Застрахованный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без скидки,</a:t>
                      </a:r>
                      <a:r>
                        <a:rPr lang="ru-RU" sz="1100" b="1" kern="1200" baseline="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полиса со скидкой, </a:t>
                      </a:r>
                      <a:r>
                        <a:rPr lang="ru-RU" sz="1100" b="1" kern="1200" dirty="0" err="1" smtClean="0">
                          <a:solidFill>
                            <a:srgbClr val="1D9C9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b="1" kern="1200" dirty="0">
                        <a:solidFill>
                          <a:srgbClr val="1D9C9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2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 от 4 до 18 лет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2 970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2 370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  <a:tr h="112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взрослый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1 620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1 260 </a:t>
                      </a:r>
                    </a:p>
                  </a:txBody>
                  <a:tcPr marL="72000" marR="72000" marT="36000" marB="36000" anchor="ctr">
                    <a:solidFill>
                      <a:srgbClr val="1D9C9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305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erg\Презентации___\shutterstock_24779378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0" b="5264"/>
          <a:stretch/>
        </p:blipFill>
        <p:spPr bwMode="auto">
          <a:xfrm>
            <a:off x="4608640" y="1772770"/>
            <a:ext cx="4499990" cy="51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r="24136" b="12586"/>
          <a:stretch/>
        </p:blipFill>
        <p:spPr>
          <a:xfrm>
            <a:off x="4398481" y="1631869"/>
            <a:ext cx="4745519" cy="5301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РОДСТВЕННИКОВ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412" y="2420860"/>
            <a:ext cx="28683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супруга/супругу</a:t>
            </a:r>
          </a:p>
          <a:p>
            <a:pPr marL="285750" indent="-285750">
              <a:spcAft>
                <a:spcPts val="40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Ваших детей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Ваших родителей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родных братьев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сестер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1067230"/>
            <a:ext cx="51842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Проявляйте заботу о близких,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распространяются не только на Вас, но и на членов Вашей семьи:</a:t>
            </a:r>
          </a:p>
        </p:txBody>
      </p:sp>
    </p:spTree>
    <p:extLst>
      <p:ext uri="{BB962C8B-B14F-4D97-AF65-F5344CB8AC3E}">
        <p14:creationId xmlns:p14="http://schemas.microsoft.com/office/powerpoint/2010/main" val="37796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СОГАЗ</a:t>
            </a:r>
            <a:r>
              <a:rPr lang="en-US" sz="2000" dirty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410" y="1196690"/>
            <a:ext cx="8560240" cy="18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СОГАЗ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</a:t>
            </a: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млн рублей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 по страховым случаям*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Наивысший рейтинг надежности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 «А++» присвоен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рейтинговым  агентством 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RAEX (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 РА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2003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подтверждался ежегодно, с 2017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«</a:t>
            </a:r>
            <a:r>
              <a:rPr lang="en-US" alt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ruAAA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»**</a:t>
            </a:r>
          </a:p>
          <a:p>
            <a:pPr marL="285750" indent="-285750" eaLnBrk="0" hangingPunct="0">
              <a:spcBef>
                <a:spcPts val="12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СОГАЗе застраховано </a:t>
            </a:r>
            <a:r>
              <a:rPr lang="ru-RU" alt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100 тысяч </a:t>
            </a:r>
            <a:r>
              <a:rPr lang="ru-RU" alt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России, среди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–системообразующие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корпорации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страны***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880" y="5733320"/>
            <a:ext cx="523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России о страховых выплатах АО «СОГАЗ» за 2017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**Рейтинг присвоен АО «СОГАЗ».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***На основании учета договоров страхования АО «СОГАЗ» с юридическими лицами.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74255" y="1002156"/>
            <a:ext cx="5819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 как </a:t>
            </a: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</a:t>
            </a: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полисы?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871437" y="1798117"/>
            <a:ext cx="3917494" cy="1439152"/>
            <a:chOff x="528951" y="3785300"/>
            <a:chExt cx="4063453" cy="1439152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187624" y="3785300"/>
              <a:ext cx="2205111" cy="48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Позвонив по телефону</a:t>
              </a:r>
            </a:p>
            <a:p>
              <a:pPr>
                <a:lnSpc>
                  <a:spcPct val="120000"/>
                </a:lnSpc>
              </a:pPr>
              <a:r>
                <a:rPr lang="ru-RU" altLang="ru-RU" sz="1200" b="1" dirty="0" smtClean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(3452) 38-28-43 доб. 252 </a:t>
              </a:r>
              <a:endParaRPr lang="ru-RU" altLang="ru-RU" sz="12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01634" y="4880913"/>
              <a:ext cx="191614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201635" y="4482199"/>
              <a:ext cx="3390769" cy="71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latinLnBrk="0" hangingPunct="1">
                <a:lnSpc>
                  <a:spcPct val="120000"/>
                </a:lnSpc>
                <a:buClrTx/>
                <a:buSzTx/>
                <a:buFontTx/>
                <a:buNone/>
                <a:tabLst/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офисе и у представителей </a:t>
              </a:r>
            </a:p>
            <a:p>
              <a:pPr lvl="0" eaLnBrk="0" hangingPunct="0">
                <a:lnSpc>
                  <a:spcPct val="120000"/>
                </a:lnSpc>
              </a:pPr>
              <a:r>
                <a:rPr lang="ru-RU" altLang="ru-RU" sz="1200" b="1" dirty="0" err="1" smtClean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СОГАЗа</a:t>
              </a:r>
              <a:r>
                <a:rPr lang="ru-RU" altLang="ru-RU" sz="1200" b="1" dirty="0" smtClean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 адресу:</a:t>
              </a:r>
            </a:p>
            <a:p>
              <a:pPr lvl="0" eaLnBrk="0" hangingPunct="0">
                <a:lnSpc>
                  <a:spcPct val="120000"/>
                </a:lnSpc>
              </a:pPr>
              <a:r>
                <a:rPr lang="ru-RU" altLang="ru-RU" sz="1200" b="1" dirty="0" smtClean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Тюмень, ул. Республики, 14/7, </a:t>
              </a:r>
              <a:r>
                <a:rPr lang="ru-RU" altLang="ru-RU" sz="1200" b="1" dirty="0" err="1" smtClean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каб</a:t>
              </a:r>
              <a:r>
                <a:rPr lang="ru-RU" altLang="ru-RU" sz="1200" b="1" dirty="0" smtClean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801</a:t>
              </a:r>
              <a:endParaRPr lang="ru-RU" altLang="ru-RU" sz="12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2" name="Picture 28" descr="\\sogaz.ru\S000$\7\Gorobets.Aleksandra\My Documents\My Pictures\ch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30" y="4576070"/>
              <a:ext cx="483012" cy="64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\\sogaz.ru\S000$\7\Gorobets.Aleksandra\My Documents\My Pictures\t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51" y="3785300"/>
              <a:ext cx="470237" cy="63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388202" y="4946581"/>
            <a:ext cx="8360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ВНИМАНИЕ: При </a:t>
            </a:r>
            <a:r>
              <a:rPr lang="ru-RU" sz="11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обращении </a:t>
            </a: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</a:t>
            </a:r>
            <a:r>
              <a:rPr lang="ru-RU" sz="11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Вы являетесь </a:t>
            </a: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работником компании – корпоративного клиента </a:t>
            </a:r>
            <a:r>
              <a:rPr lang="ru-RU" sz="1100" b="1" dirty="0" err="1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СОГАЗа</a:t>
            </a: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100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5597942"/>
            <a:ext cx="792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подробными условиями страхования (включая правила страхования) Вы можете ознакомиться на сайте </a:t>
            </a:r>
            <a:r>
              <a:rPr lang="en-US" sz="1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sogaz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представителя СОГАЗа.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Страховые услуги предоставляет</a:t>
            </a:r>
          </a:p>
          <a:p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«СОГАЗ».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Лицензии Банка России СЛ № 1208, СИ № 1208, ОС № 1208-02, ОС № 1208-03, ОС № 1208-04, ОС № 1208-05. АО «СОГАЗ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».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публичной офертой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811" y="2924930"/>
            <a:ext cx="774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Сервис.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узнать о специальных возможностях, рассчитать стоимость полиса и многое другое на сайте </a:t>
            </a:r>
            <a:r>
              <a:rPr lang="en-US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sogaz.ru</a:t>
            </a:r>
            <a:endParaRPr lang="ru-RU" sz="1400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СТРАХОВАНИЯ В СОГАЗЕ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409" y="5535611"/>
            <a:ext cx="85697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расчете стоимости полиса с учетом статистики убытков за предыдущие периоды по выделенной клиентской группе работников предприятий - корпоративных клиентов СОГАЗа (кроме продуктов с фиксированной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стоимостью и ипотечного страхования).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При расчете стоимости полиса ее итоговая величина может не включать упомянутую экономию, или размер такой экономии может оказаться меньше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20% . К  близким родственникам относятся супруги, дети, родители, родные братья и сестры. </a:t>
            </a:r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присвоены АО «СОГАЗ» рейтинговыми агентствами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A.M.Best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&amp;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Poor’s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учета договоров страхования с физическими лицами, по данным АО «СОГАЗ».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sogaz.ru\S000$\7\Gorobets.Aleksandra\My Documents\My Pictures\цифры\и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670"/>
            <a:ext cx="647650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ogaz.ru\S000$\7\Gorobets.Aleksandra\My Documents\My Pictures\цифры\4-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3861060"/>
            <a:ext cx="620768" cy="6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ogaz.ru\S000$\7\Gorobets.Aleksandra\My Documents\My Pictures\цифры\и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930"/>
            <a:ext cx="647650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ogaz.ru\S000$\7\Gorobets.Aleksandra\My Documents\My Pictures\цифры\и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88800"/>
            <a:ext cx="647650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510" y="1124680"/>
            <a:ext cx="784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</a:t>
            </a:r>
            <a:r>
              <a:rPr lang="ru-RU" sz="18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добровольном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автокаско, квартиры или дома для Вас и Ваших близких родственников</a:t>
            </a:r>
            <a:r>
              <a:rPr lang="ru-RU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510" y="1916790"/>
            <a:ext cx="7561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1DA598"/>
              </a:buClr>
            </a:pPr>
            <a:r>
              <a:rPr 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 </a:t>
            </a: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получить консультацию представителя СОГАЗа в удобном для Вас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месте: у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на работе или в нашем ближайшем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офисе; также Вы получаете сопровождение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персонального менеджера по страхованию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10" y="3645030"/>
            <a:ext cx="777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гарантируем исполнение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 по страховым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договорам; надежность АО «СОГАЗ» подтверждена международными рейтингами</a:t>
            </a:r>
            <a:r>
              <a:rPr lang="ru-RU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высокими показателями капитализации,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20-летней историей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опытом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миллионов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\\sogaz.ru\S000$\7\Gorobets.Aleksandra\My Documents\My Pictures\цифры\ик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5" y="4725180"/>
            <a:ext cx="649485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29281" y="4869200"/>
            <a:ext cx="7748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24/7.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телефону 8 800 333 66 35 (бесплатно, круглосуточно)</a:t>
            </a:r>
            <a:endParaRPr lang="ru-RU" sz="1400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052" name="Picture 4" descr="\\Fs-virt\управрекламы\Uvarov\corpor\small\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820" y="1980105"/>
            <a:ext cx="856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ПРОФСОЮЗ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ПОД ЗАЩИТОЙ </a:t>
            </a:r>
            <a:r>
              <a:rPr lang="ru-RU" sz="3200" b="1" dirty="0" err="1" smtClean="0">
                <a:solidFill>
                  <a:schemeClr val="bg1"/>
                </a:solidFill>
              </a:rPr>
              <a:t>СОГАЗа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Serg\Лого\лого-рус_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314521"/>
            <a:ext cx="1368190" cy="6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ymshakova.Natalia\Desktop\image0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237221"/>
            <a:ext cx="12382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ПРОДУКТЫ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410" y="1074166"/>
            <a:ext cx="85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rgbClr val="1DA598"/>
                </a:solidFill>
              </a:rPr>
              <a:t>СОГАЗе</a:t>
            </a:r>
            <a:r>
              <a:rPr lang="ru-RU" dirty="0" smtClean="0">
                <a:solidFill>
                  <a:schemeClr val="tx1"/>
                </a:solidFill>
              </a:rPr>
              <a:t> Вы можете воспользоваться следующими видами страхования: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650" y="1916790"/>
            <a:ext cx="237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Страхование автомобиля (автокаско)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\\sogaz.ru\S000$\7\Gorobets.Aleksandra\My Documents\My Pictures\icon\ic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7" y="2754480"/>
            <a:ext cx="650446" cy="6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ogaz.ru\S000$\7\Gorobets.Aleksandra\My Documents\My Pictures\icon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3" y="5380813"/>
            <a:ext cx="648090" cy="6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9587" y="2881706"/>
            <a:ext cx="229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Страхование имущества: квартиры, дома, дачи</a:t>
            </a:r>
          </a:p>
        </p:txBody>
      </p:sp>
      <p:pic>
        <p:nvPicPr>
          <p:cNvPr id="1029" name="Picture 5" descr="\\sogaz.ru\S000$\7\Gorobets.Aleksandra\My Documents\My Pictures\icon\ico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9" y="3570585"/>
            <a:ext cx="648089" cy="6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6931" y="3700205"/>
            <a:ext cx="22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Страхование от несчастных случаев</a:t>
            </a:r>
          </a:p>
        </p:txBody>
      </p:sp>
      <p:pic>
        <p:nvPicPr>
          <p:cNvPr id="1030" name="Picture 6" descr="\\sogaz.ru\S000$\7\Gorobets.Aleksandra\My Documents\My Pictures\icon\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95" y="4386848"/>
            <a:ext cx="648090" cy="6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9587" y="4511718"/>
            <a:ext cx="207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/>
              <a:t>Страхование путешественников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0411" y="5233908"/>
            <a:ext cx="2657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400" dirty="0" smtClean="0"/>
              <a:t>Обязательное </a:t>
            </a:r>
            <a:r>
              <a:rPr lang="ru-RU" sz="1400" dirty="0"/>
              <a:t>страхование гражданской ответственности владельцев транспортных </a:t>
            </a:r>
            <a:r>
              <a:rPr lang="ru-RU" sz="1400" dirty="0" smtClean="0"/>
              <a:t>средств (ОСАГО</a:t>
            </a:r>
            <a:r>
              <a:rPr lang="ru-RU" sz="1400" dirty="0"/>
              <a:t>)</a:t>
            </a:r>
          </a:p>
        </p:txBody>
      </p:sp>
      <p:pic>
        <p:nvPicPr>
          <p:cNvPr id="11" name="Picture 3" descr="\\sogaz.ru\S000$\7\Gorobets.Aleksandra\My Documents\My Pictures\icon\car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2" y="1916790"/>
            <a:ext cx="699636" cy="4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АВТОСТРАХОВАНИЕ (1/2)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0" y="2492870"/>
            <a:ext cx="424859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 автокаско</a:t>
            </a:r>
            <a:endParaRPr lang="ru-RU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случай гибели или повреждения автомобиля в результате ДТП, стихийных бедствий, противоправных действий третьих лиц, пожара, боя стекол, фар, наружных зеркал и кузова в результате попадания камней и других предметов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случай хищения, угона автомобиля и дополнительного оборудования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случай причинения вреда жизни, здоровью и/или имуществу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потерпевших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ДТП (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страхование гражданской ответственности автовладельцев сверх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ОСАГО,)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 причинения вреда жизни и здоровью водителя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и/или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пассажиров застрахованного автомобиля (страхование от несчастного случая)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2050" y="1053266"/>
            <a:ext cx="38885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Дорожно-транспортное происшествие (ДТП),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хищение автомобиля, падение камней и других предметов не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бьют по семейному бюджету, но и отнимают массу нервов. 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полагаться на волю случая?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4787900" y="908650"/>
            <a:ext cx="40326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B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787900" y="2348850"/>
            <a:ext cx="40326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B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b="9366"/>
          <a:stretch/>
        </p:blipFill>
        <p:spPr bwMode="auto">
          <a:xfrm>
            <a:off x="0" y="1809494"/>
            <a:ext cx="4074062" cy="50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3" t="3647" r="2662" b="13896"/>
          <a:stretch/>
        </p:blipFill>
        <p:spPr>
          <a:xfrm>
            <a:off x="-36640" y="1809494"/>
            <a:ext cx="4310832" cy="5048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142" y="5661310"/>
            <a:ext cx="30964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Страховая выплата  осуществляется при признании события страховым случаем.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*</a:t>
            </a:r>
            <a:r>
              <a:rPr lang="ru-RU" sz="1050" dirty="0">
                <a:solidFill>
                  <a:schemeClr val="bg1"/>
                </a:solidFill>
              </a:rPr>
              <a:t>С подробными условиями страхования (включая правила страхования) Вы можете ознакомиться на сайте sogaz.ru и у представителя </a:t>
            </a:r>
            <a:r>
              <a:rPr lang="ru-RU" sz="1050" dirty="0" err="1">
                <a:solidFill>
                  <a:schemeClr val="bg1"/>
                </a:solidFill>
              </a:rPr>
              <a:t>СОГАЗа</a:t>
            </a:r>
            <a:r>
              <a:rPr lang="ru-RU" sz="105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0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Serg\Презентации___\shutterstock_243358780_2_s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4" b="11641"/>
          <a:stretch/>
        </p:blipFill>
        <p:spPr bwMode="auto">
          <a:xfrm>
            <a:off x="4835955" y="2276840"/>
            <a:ext cx="4308045" cy="458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ogaz.ru\S000$\7\Gorobets.Aleksandra\My Documents\My Pictures\Lef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4" b="19981"/>
          <a:stretch/>
        </p:blipFill>
        <p:spPr bwMode="auto">
          <a:xfrm>
            <a:off x="4752660" y="2060810"/>
            <a:ext cx="4427980" cy="47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АВТОСТРАХОВАНИЕ (2/2)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849" y="1340710"/>
            <a:ext cx="8569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справок за поврежденные стекла, фары, фонари и наружные зеркала (кроме стеклянных панелей и люков) – неограниченное количество раз за весь период действия договора; по одной наружной (кузовной) детали в сборе – 1 раз в период действия договора при обращении в страховую компанию</a:t>
            </a:r>
            <a:endPara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410" y="2924930"/>
            <a:ext cx="453663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при страховании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автокаско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20%*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без учета износа. Например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страховании автомобиля на страховую сумму 1 000 000 руб. по автокаско к концу года его стоимость за счет износа снизится на 20% до 800 000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в случае гибели или хищения автомобиля СОГАЗ осуществит страховую выплату своему клиенту по автокаско  в размере полной страховой суммы 1 000 000 руб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3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значит, клиент сможет купить себе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взамен утраченного.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410" y="952912"/>
            <a:ext cx="391998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spc="-40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страхования в СОГАЗе</a:t>
            </a:r>
            <a:endParaRPr lang="ru-RU" sz="1300" spc="-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95" y="5818130"/>
            <a:ext cx="4768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соответствии с правилами расчета  определения нормы износа ТС. </a:t>
            </a:r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установлении «неагрегатной» страховой суммы или при отсутствии страховых выплат по риску «Ущерб» при установлении «агрегатной» страховой суммы. СОГАЗ имеет право на годные остатки погибшего транспортного средства, если в случае гибели ТС страхователь (выгодоприобретатель) отказался от своих прав на застрахованное ТС в пользу АО «СОГАЗ».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794" y="2400440"/>
            <a:ext cx="556038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уплаты страховой премии в </a:t>
            </a:r>
            <a:r>
              <a:rPr lang="ru-RU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рассрочку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9 месяцев</a:t>
            </a:r>
            <a:endParaRPr lang="ru-RU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70" y="5547720"/>
            <a:ext cx="316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расчете стоимости полиса с учетом статистики убытков за предыдущие периоды по выделенной клиентской группе работников предприятий - корпоративных клиентов СОГАЗа (кроме продуктов с фиксированной стоимостью). При расчете стоимости полиса ее итоговая величина может не включать упомянутую экономию, или размер такой экономии может оказаться меньше </a:t>
            </a:r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20%.</a:t>
            </a:r>
            <a:endParaRPr lang="ru-RU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323850" y="1232300"/>
            <a:ext cx="381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Пожар, взрыв бытового газа, залив, кража и другие неприятности и связанные с ними финансовые затраты. На такой случай Вам поможет страхование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!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69500" y="2276840"/>
            <a:ext cx="4967120" cy="3016372"/>
            <a:chOff x="4260891" y="2191149"/>
            <a:chExt cx="3927430" cy="301637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260891" y="2191149"/>
              <a:ext cx="3927430" cy="338554"/>
            </a:xfrm>
            <a:prstGeom prst="rect">
              <a:avLst/>
            </a:prstGeom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300"/>
                </a:spcAft>
                <a:defRPr/>
              </a:pPr>
              <a:r>
                <a:rPr lang="ru-RU" b="1" dirty="0">
                  <a:solidFill>
                    <a:srgbClr val="1DA598"/>
                  </a:solidFill>
                  <a:cs typeface="Arial" panose="020B0604020202020204" pitchFamily="34" charset="0"/>
                </a:rPr>
                <a:t>Что можно застраховать?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16587" y="2504217"/>
              <a:ext cx="3750783" cy="27033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02D87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85750" indent="-285750" eaLnBrk="1" hangingPunct="1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Квартиру</a:t>
              </a: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ru-RU" sz="13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или комнату</a:t>
              </a:r>
            </a:p>
            <a:p>
              <a:pPr marL="285750" indent="-285750" eaLnBrk="1" hangingPunct="1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Жилой дом, дачу или коттедж</a:t>
              </a:r>
              <a:endParaRPr lang="ru-RU" sz="13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Дополнительные строения </a:t>
              </a: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(баня, гараж, хоз. блок и т.п.);</a:t>
              </a: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С</a:t>
              </a:r>
              <a:r>
                <a:rPr lang="ru-RU" sz="13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ооружения </a:t>
              </a: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(бассейны, беседки, ограждения и т.п.);</a:t>
              </a: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Д</a:t>
              </a:r>
              <a:r>
                <a:rPr lang="ru-RU" sz="13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омашнее </a:t>
              </a: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имущество </a:t>
              </a:r>
              <a:endParaRPr lang="ru-RU" sz="13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300" dirty="0">
                  <a:solidFill>
                    <a:schemeClr val="tx1"/>
                  </a:solidFill>
                  <a:cs typeface="Arial" panose="020B0604020202020204" pitchFamily="34" charset="0"/>
                </a:rPr>
                <a:t>Гражданскую ответственность перед соседями, в том числе при проведении ремонта</a:t>
              </a: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endParaRPr lang="ru-RU" sz="13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endParaRPr lang="ru-RU" sz="13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400"/>
                </a:spcAft>
                <a:buClr>
                  <a:srgbClr val="1DA598"/>
                </a:buClr>
                <a:buFont typeface="Arial" panose="020B0604020202020204" pitchFamily="34" charset="0"/>
                <a:buChar char="•"/>
                <a:defRPr/>
              </a:pPr>
              <a:endParaRPr lang="ru-RU" sz="13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ИМУЩЕСТВА 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-11580" y="2591434"/>
            <a:ext cx="3935490" cy="4266566"/>
            <a:chOff x="5508628" y="1038335"/>
            <a:chExt cx="4661391" cy="51845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2" t="-656" b="6703"/>
            <a:stretch/>
          </p:blipFill>
          <p:spPr bwMode="auto">
            <a:xfrm>
              <a:off x="5508628" y="1038335"/>
              <a:ext cx="4423858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5" t="3647" r="2662" b="10897"/>
            <a:stretch/>
          </p:blipFill>
          <p:spPr>
            <a:xfrm>
              <a:off x="5521819" y="1074119"/>
              <a:ext cx="4648200" cy="514879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/>
        </p:nvCxnSpPr>
        <p:spPr bwMode="auto">
          <a:xfrm>
            <a:off x="412241" y="1232300"/>
            <a:ext cx="32236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139940" y="4509150"/>
            <a:ext cx="3940069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b="1" dirty="0" smtClean="0">
                <a:solidFill>
                  <a:srgbClr val="1DA598"/>
                </a:solidFill>
                <a:cs typeface="Arial" panose="020B0604020202020204" pitchFamily="34" charset="0"/>
              </a:rPr>
              <a:t>От каких рисков* защищает полис?</a:t>
            </a:r>
            <a:endParaRPr lang="ru-RU" b="1" dirty="0">
              <a:solidFill>
                <a:srgbClr val="1DA598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Огонь 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Вода</a:t>
            </a:r>
            <a:endParaRPr lang="ru-RU" sz="13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Стихийные бедствия</a:t>
            </a:r>
            <a:endParaRPr lang="ru-RU" sz="13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Противоправные </a:t>
            </a:r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действия третьих </a:t>
            </a: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лиц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Посторонние воздействия</a:t>
            </a:r>
            <a:endParaRPr lang="ru-RU" sz="13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20" y="764630"/>
            <a:ext cx="50317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spc="-20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страхования в </a:t>
            </a:r>
            <a:r>
              <a:rPr lang="ru-RU" b="1" spc="-20" dirty="0" err="1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СОГАЗе</a:t>
            </a:r>
            <a:endParaRPr lang="ru-RU" sz="1300" spc="-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Возможность страхования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без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осмотра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описей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 документов на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имущество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Страховая выплата включает стоимость строительных материалов, их доставку и расходы на ремонтные работы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spc="-2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Уплата страховой премии в рассрочку</a:t>
            </a:r>
            <a:endParaRPr lang="ru-RU" sz="1300" spc="-2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390" y="5858776"/>
            <a:ext cx="2448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Страховая выплата  осуществляется при признании события страховым случаем. </a:t>
            </a:r>
          </a:p>
          <a:p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379584" y="2081386"/>
            <a:ext cx="32236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3635870" y="6197330"/>
            <a:ext cx="5247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*С подробными условиями страхования (включая правила страхования) Вы можете ознакомиться на сайте sogaz.ru и у представителя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СОГАЗа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2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22"/>
          <a:stretch/>
        </p:blipFill>
        <p:spPr bwMode="auto">
          <a:xfrm>
            <a:off x="5184576" y="1051073"/>
            <a:ext cx="3959424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7"/>
          <p:cNvSpPr>
            <a:spLocks noChangeArrowheads="1"/>
          </p:cNvSpPr>
          <p:nvPr/>
        </p:nvSpPr>
        <p:spPr bwMode="auto">
          <a:xfrm>
            <a:off x="196627" y="763117"/>
            <a:ext cx="831869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b="1">
              <a:solidFill>
                <a:schemeClr val="tx1"/>
              </a:solidFill>
            </a:endParaRPr>
          </a:p>
          <a:p>
            <a:endParaRPr lang="ru-RU" b="1">
              <a:solidFill>
                <a:schemeClr val="tx1"/>
              </a:solidFill>
            </a:endParaRPr>
          </a:p>
          <a:p>
            <a:endParaRPr lang="ru-RU" b="1">
              <a:solidFill>
                <a:schemeClr val="tx1"/>
              </a:solidFill>
            </a:endParaRPr>
          </a:p>
          <a:p>
            <a:endParaRPr lang="ru-RU" b="1">
              <a:solidFill>
                <a:schemeClr val="tx1"/>
              </a:solidFill>
            </a:endParaRPr>
          </a:p>
          <a:p>
            <a:endParaRPr lang="ru-RU" b="1">
              <a:solidFill>
                <a:schemeClr val="tx1"/>
              </a:solidFill>
            </a:endParaRPr>
          </a:p>
          <a:p>
            <a:endParaRPr lang="ru-RU" b="1">
              <a:solidFill>
                <a:schemeClr val="tx1"/>
              </a:solidFill>
            </a:endParaRPr>
          </a:p>
          <a:p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10" y="2966312"/>
            <a:ext cx="3960440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  <a:r>
              <a:rPr 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 страховой полис</a:t>
            </a: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привыкли планировать свои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и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заботитесь о сохранении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достатка,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предпочитаете активный отдых с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выездами на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природу или занятиями спортом,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являетесь счастливым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родителем непоседливого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малыша,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оформить страховой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 от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несчастного случая –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 и своих близких!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 (1/2)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148" name="Picture 4" descr="\\sogaz.ru\S000$\7\Gorobets.Aleksandra\My Documents\Lef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1"/>
          <a:stretch/>
        </p:blipFill>
        <p:spPr bwMode="auto">
          <a:xfrm>
            <a:off x="4822912" y="764704"/>
            <a:ext cx="4321088" cy="60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9"/>
          <p:cNvSpPr txBox="1"/>
          <p:nvPr/>
        </p:nvSpPr>
        <p:spPr>
          <a:xfrm>
            <a:off x="323410" y="993363"/>
            <a:ext cx="432060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Несчастный случай может произойти с каждым. Водители-лихачи, бездомные животные, гололедица, досуг на природе с весенними лесными клещами, дачными «подвигами» летом,  осенними ложными опятами и зимней рыбалкой – эти и многие другие факторы риска часто вызывают у нас беспокойство за себя и своих близких</a:t>
            </a: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95418" y="898118"/>
            <a:ext cx="3960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95418" y="2766156"/>
            <a:ext cx="38869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A5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3410" y="6271514"/>
            <a:ext cx="5472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Страховая выплата осуществляется при признании события страховым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случаем.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410" y="934300"/>
            <a:ext cx="4212469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гарантирует страховой полис?</a:t>
            </a:r>
            <a:endParaRPr lang="ru-RU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осуществляется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несчастном случае, который стал причиной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временной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утраты трудоспособности или временного расстройства здоровья;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утраты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трудоспособности;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постоянной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утраты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трудоспособности;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жизни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156" y="1078320"/>
            <a:ext cx="3960434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несчастным случаям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относятся в том числе переломы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сотрясения мозга, ожоги, обморожения,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отравления 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 может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включено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произошедших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террористического акта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4787900" y="1052670"/>
            <a:ext cx="39606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B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4787900" y="2636890"/>
            <a:ext cx="39606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B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СЛУЧАЕВ* (2/2)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410" y="3145307"/>
            <a:ext cx="4104570" cy="267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действует страховая защита?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часа в сутки» – круглосуточно;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быту» – в период, когда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работаете или не учитесь;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или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период исполнения трудовых обязанностей или нахождения в учебном заведении;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A598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работы или учебы, включая время в пути от дома до места работы или учебы 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1175" y="31409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СЛУЧАЕВ, </a:t>
            </a: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ЗАЩИТУ ОТ УКУСА КЛЕЩЕЙ</a:t>
            </a:r>
            <a:endParaRPr lang="ru-RU" b="1" dirty="0">
              <a:solidFill>
                <a:srgbClr val="1DA59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1175" y="4073866"/>
            <a:ext cx="4570767" cy="137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нужен страховой </a:t>
            </a: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полис?</a:t>
            </a:r>
          </a:p>
          <a:p>
            <a:pPr algn="r" eaLnBrk="1" hangingPunct="1"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СОГАЗ произведет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выплату по событиям, наступившим в результате несчастных случаев, в число которых входят укусы насекомых, которые привели к заболеваниям клещевым энцефалитом и малярией.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430" y="6093370"/>
            <a:ext cx="8065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подробными условиями страхования (включая правила страхования) Вы можете ознакомиться на сайте 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sogaz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представителя </a:t>
            </a:r>
            <a:r>
              <a:rPr lang="ru-RU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СОГАЗа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408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OGAZ1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OGAZ1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185e82-92dc-4bf1-8a2f-3c493b2675c3">SOGAZDOC-25-169</_dlc_DocId>
    <_dlc_DocIdUrl xmlns="2b185e82-92dc-4bf1-8a2f-3c493b2675c3">
      <Url>http://portal.sogaz.ru/Documents/_layouts/15/DocIdRedir.aspx?ID=SOGAZDOC-25-169</Url>
      <Description>SOGAZDOC-25-169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4669B6A99C547805D17C638CE717C" ma:contentTypeVersion="3" ma:contentTypeDescription="Создание документа." ma:contentTypeScope="" ma:versionID="3e4d56dddebf30bdfe0a0cad15eeb736">
  <xsd:schema xmlns:xsd="http://www.w3.org/2001/XMLSchema" xmlns:xs="http://www.w3.org/2001/XMLSchema" xmlns:p="http://schemas.microsoft.com/office/2006/metadata/properties" xmlns:ns2="2b185e82-92dc-4bf1-8a2f-3c493b2675c3" targetNamespace="http://schemas.microsoft.com/office/2006/metadata/properties" ma:root="true" ma:fieldsID="a08ae2921a8e426281a7227bef989072" ns2:_="">
    <xsd:import namespace="2b185e82-92dc-4bf1-8a2f-3c493b2675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85e82-92dc-4bf1-8a2f-3c493b2675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C8A10-A324-46D8-BC34-88B6BE389FED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2b185e82-92dc-4bf1-8a2f-3c493b2675c3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340ED11-0AAB-478C-B818-D82C89A4B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40691F-24F3-4367-9F48-E0739E1CF7A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7ACDD8-E108-4C78-A22D-9B0A00136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85e82-92dc-4bf1-8a2f-3c493b267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58836</TotalTime>
  <Words>2419</Words>
  <Application>Microsoft Office PowerPoint</Application>
  <PresentationFormat>Экран (4:3)</PresentationFormat>
  <Paragraphs>281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4_SOGAZ1eng</vt:lpstr>
      <vt:lpstr>5_SOGAZ1eng</vt:lpstr>
      <vt:lpstr>Презентация PowerPoint</vt:lpstr>
      <vt:lpstr>ПРЕИМУЩЕСТВА СТРАХОВАНИЯ В СОГАЗЕ</vt:lpstr>
      <vt:lpstr>Презентация PowerPoint</vt:lpstr>
      <vt:lpstr>СТРАХОВЫЕ ПРОДУКТЫ</vt:lpstr>
      <vt:lpstr>АВТОСТРАХОВАНИЕ (1/2)</vt:lpstr>
      <vt:lpstr>АВТОСТРАХОВАНИЕ (2/2)</vt:lpstr>
      <vt:lpstr>СТРАХОВАНИЕ ИМУЩЕСТВА </vt:lpstr>
      <vt:lpstr>СТРАХОВАНИЕ ОТ НЕСЧАСТНЫХ СЛУЧАЕВ (1/2)</vt:lpstr>
      <vt:lpstr>СТРАХОВАНИЕ ОТ НЕСЧАСТНЫХ СЛУЧАЕВ* (2/2)</vt:lpstr>
      <vt:lpstr>ПРОГРАММА ДМС «АНТИКЛЕЩ»</vt:lpstr>
      <vt:lpstr>ПРОГРАММА ДОБРОВОЛЬНОГО МЕДИЦИНСКОГО СТРАХОВАНИЯ  (ДМС) «ОНКОПОМОЩЬ»</vt:lpstr>
      <vt:lpstr>ВАРИАНТЫ ПРОГРАММЫ ОНКОПОМОЩЬ</vt:lpstr>
      <vt:lpstr>СТРАХОВАНИЕ ПУТЕШЕСТВЕННИКОВ (1/2)</vt:lpstr>
      <vt:lpstr>СТРАХОВАНИЕ ПУТЕШЕСТВЕННИКОВ* (2/2)</vt:lpstr>
      <vt:lpstr>Сколько стоит полис? </vt:lpstr>
      <vt:lpstr>СТРАХОВАНИЕ РОДСТВЕННИКОВ</vt:lpstr>
      <vt:lpstr>ПОЧЕМУ СОГАЗ?</vt:lpstr>
      <vt:lpstr>КОНТАКТНАЯ ИНФОРМАЦИЯ</vt:lpstr>
    </vt:vector>
  </TitlesOfParts>
  <Company>BrandStudio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Sogaz</dc:title>
  <dc:creator>BrandStudio;Dronov.Evgeny@sogaz.ru</dc:creator>
  <cp:lastModifiedBy>Дымшакова Наталья Григорьевна</cp:lastModifiedBy>
  <cp:revision>1691</cp:revision>
  <cp:lastPrinted>2015-10-01T06:09:28Z</cp:lastPrinted>
  <dcterms:created xsi:type="dcterms:W3CDTF">2003-12-10T15:59:46Z</dcterms:created>
  <dcterms:modified xsi:type="dcterms:W3CDTF">2018-08-14T05:42:47Z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0x0101005334669B6A99C547805D17C638CE717C</vt:lpwstr>
  </property>
  <property fmtid="{D5CDD505-2E9C-101B-9397-08002B2CF9AE}" pid="3" name="_dlc_DocIdItemGuid">
    <vt:lpwstr>e7bc34ae-4d75-47f8-9dc0-15c8fb66b9e3</vt:lpwstr>
  </property>
  <property fmtid="{D5CDD505-2E9C-101B-9397-08002B2CF9AE}" pid="4" name="Order">
    <vt:r8>12400</vt:r8>
  </property>
</Properties>
</file>